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16"/>
  </p:notesMasterIdLst>
  <p:sldIdLst>
    <p:sldId id="264" r:id="rId3"/>
    <p:sldId id="265" r:id="rId4"/>
    <p:sldId id="258" r:id="rId5"/>
    <p:sldId id="276" r:id="rId6"/>
    <p:sldId id="260" r:id="rId7"/>
    <p:sldId id="271" r:id="rId8"/>
    <p:sldId id="269" r:id="rId9"/>
    <p:sldId id="275" r:id="rId10"/>
    <p:sldId id="270" r:id="rId11"/>
    <p:sldId id="262" r:id="rId12"/>
    <p:sldId id="268" r:id="rId13"/>
    <p:sldId id="274" r:id="rId14"/>
    <p:sldId id="26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C46"/>
    <a:srgbClr val="ECF3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A845E-B1AA-5D4E-859D-933ADB32B7B4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13452-802C-BF45-ADE8-D5BB309F5D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478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18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889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227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590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340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697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22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13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082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600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959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2891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543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8421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7933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2698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75089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0149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65784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424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9486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4092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72211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00" y="0"/>
            <a:ext cx="60452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1C9A87-F1C3-789E-F327-417F883CD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6071"/>
            <a:ext cx="4932985" cy="550111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latin typeface="Montserrat Medium" panose="00000600000000000000" pitchFamily="2" charset="-52"/>
              </a:rPr>
              <a:t>Бюджетирование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FA59ED-341A-B8C0-A01B-8C1AF437F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2712"/>
            <a:ext cx="4766187" cy="282221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Montserrat" panose="00000500000000000000" pitchFamily="2" charset="-52"/>
              </a:rPr>
              <a:t>Бюджетирование —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Montserrat" panose="00000500000000000000" pitchFamily="2" charset="-52"/>
              </a:rPr>
              <a:t>это одно из основных направлений автоматизации </a:t>
            </a:r>
            <a:r>
              <a:rPr lang="ru-RU" sz="1600" dirty="0" err="1">
                <a:latin typeface="Montserrat" panose="00000500000000000000" pitchFamily="2" charset="-52"/>
              </a:rPr>
              <a:t>ФинОфис</a:t>
            </a:r>
            <a:r>
              <a:rPr lang="ru-RU" sz="1600" dirty="0">
                <a:latin typeface="Montserrat" panose="00000500000000000000" pitchFamily="2" charset="-52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Montserrat" panose="00000500000000000000" pitchFamily="2" charset="-5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Montserrat" panose="00000500000000000000" pitchFamily="2" charset="-52"/>
              </a:rPr>
              <a:t>Табула и </a:t>
            </a:r>
            <a:r>
              <a:rPr lang="ru-RU" sz="1600" dirty="0" err="1">
                <a:latin typeface="Montserrat" panose="00000500000000000000" pitchFamily="2" charset="-52"/>
              </a:rPr>
              <a:t>Консолидатор</a:t>
            </a:r>
            <a:r>
              <a:rPr lang="ru-RU" sz="1600" dirty="0">
                <a:latin typeface="Montserrat" panose="00000500000000000000" pitchFamily="2" charset="-52"/>
              </a:rPr>
              <a:t> —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Montserrat" panose="00000500000000000000" pitchFamily="2" charset="-52"/>
              </a:rPr>
              <a:t>модули </a:t>
            </a:r>
            <a:r>
              <a:rPr lang="ru-RU" sz="1600" dirty="0" err="1">
                <a:latin typeface="Montserrat" panose="00000500000000000000" pitchFamily="2" charset="-52"/>
              </a:rPr>
              <a:t>ФинОфис</a:t>
            </a:r>
            <a:r>
              <a:rPr lang="ru-RU" sz="1600" dirty="0">
                <a:latin typeface="Montserrat" panose="00000500000000000000" pitchFamily="2" charset="-52"/>
              </a:rPr>
              <a:t> предназначенные для автоматизации бюджетирования.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Montserrat" panose="00000500000000000000" pitchFamily="2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52DD84-8665-3421-E904-70191CD4A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208" y="886071"/>
            <a:ext cx="3998865" cy="8897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843" y="3671714"/>
            <a:ext cx="3531142" cy="37006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158" y="2499210"/>
            <a:ext cx="3506811" cy="367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307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1C9A87-F1C3-789E-F327-417F883CD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313" y="3311034"/>
            <a:ext cx="3245792" cy="49017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F2C46"/>
                </a:solidFill>
                <a:latin typeface="Montserrat SemiBold" panose="00000700000000000000" pitchFamily="2" charset="-52"/>
              </a:rPr>
              <a:t>Бюджетирование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52DD84-8665-3421-E904-70191CD4A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13" y="750770"/>
            <a:ext cx="2898397" cy="6448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0"/>
            <a:ext cx="8286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18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99"/>
          <a:stretch/>
        </p:blipFill>
        <p:spPr>
          <a:xfrm rot="10800000" flipH="1">
            <a:off x="5085479" y="2027207"/>
            <a:ext cx="7106521" cy="483079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8C100-EB54-BC12-3F7A-AAD26CE64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995" y="1559139"/>
            <a:ext cx="4377107" cy="1327633"/>
          </a:xfrm>
        </p:spPr>
        <p:txBody>
          <a:bodyPr anchor="ctr">
            <a:normAutofit/>
          </a:bodyPr>
          <a:lstStyle/>
          <a:p>
            <a:r>
              <a:rPr lang="ru-RU" sz="4000" b="0" i="0" u="none" strike="noStrike" dirty="0">
                <a:solidFill>
                  <a:srgbClr val="FFFFFF"/>
                </a:solidFill>
                <a:effectLst/>
                <a:latin typeface="Montserrat Medium" panose="00000600000000000000" pitchFamily="2" charset="-52"/>
              </a:rPr>
              <a:t>Какие задачи решает</a:t>
            </a:r>
            <a:endParaRPr lang="ru-RU" sz="4000" dirty="0">
              <a:solidFill>
                <a:srgbClr val="FFFFFF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5E7D6B2-C19B-70D0-2CAF-D3F1B08501EB}"/>
              </a:ext>
            </a:extLst>
          </p:cNvPr>
          <p:cNvSpPr txBox="1">
            <a:spLocks/>
          </p:cNvSpPr>
          <p:nvPr/>
        </p:nvSpPr>
        <p:spPr>
          <a:xfrm>
            <a:off x="876704" y="645815"/>
            <a:ext cx="4059935" cy="760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ru-RU" sz="2400" dirty="0">
                <a:latin typeface="Montserrat Light" panose="00000400000000000000" pitchFamily="2" charset="-52"/>
              </a:rPr>
              <a:t>Автоматизация бюджетирования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956" y="688945"/>
            <a:ext cx="2628571" cy="584127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E5E7D6B2-C19B-70D0-2CAF-D3F1B08501EB}"/>
              </a:ext>
            </a:extLst>
          </p:cNvPr>
          <p:cNvSpPr txBox="1">
            <a:spLocks/>
          </p:cNvSpPr>
          <p:nvPr/>
        </p:nvSpPr>
        <p:spPr>
          <a:xfrm>
            <a:off x="5751619" y="2886772"/>
            <a:ext cx="6347689" cy="3598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lvl="0" indent="-28575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Свод и анализ бюджетов (БДР, БДДС, ББЛ) предприятия</a:t>
            </a:r>
            <a:endParaRPr lang="en-US" sz="1400" dirty="0">
              <a:solidFill>
                <a:srgbClr val="0F2C46"/>
              </a:solidFill>
              <a:latin typeface="Montserrat Medium" panose="00000600000000000000" pitchFamily="2" charset="-52"/>
            </a:endParaRPr>
          </a:p>
          <a:p>
            <a:pPr marL="285750" lvl="0" indent="-28575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Настройка планово-финансовых моделей и сценарный анализ</a:t>
            </a:r>
            <a:endParaRPr lang="en-US" sz="1400" dirty="0">
              <a:solidFill>
                <a:srgbClr val="0F2C46"/>
              </a:solidFill>
              <a:latin typeface="Montserrat Medium" panose="00000600000000000000" pitchFamily="2" charset="-52"/>
            </a:endParaRPr>
          </a:p>
          <a:p>
            <a:pPr marL="285750" lvl="0" indent="-28575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Сбор фактических данных по бюджетам</a:t>
            </a:r>
            <a:endParaRPr lang="en-US" sz="1400" dirty="0">
              <a:solidFill>
                <a:srgbClr val="0F2C46"/>
              </a:solidFill>
              <a:latin typeface="Montserrat Medium" panose="00000600000000000000" pitchFamily="2" charset="-52"/>
            </a:endParaRPr>
          </a:p>
          <a:p>
            <a:pPr marL="285750" lvl="0" indent="-28575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Контроль исполнения финансовых планов</a:t>
            </a:r>
            <a:endParaRPr lang="en-US" sz="1400" dirty="0">
              <a:solidFill>
                <a:srgbClr val="0F2C46"/>
              </a:solidFill>
              <a:latin typeface="Montserrat Medium" panose="00000600000000000000" pitchFamily="2" charset="-52"/>
            </a:endParaRPr>
          </a:p>
          <a:p>
            <a:pPr marL="285750" lvl="0" indent="-28575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Формирования управленческой отчетности</a:t>
            </a:r>
            <a:endParaRPr lang="en-US" sz="1400" dirty="0">
              <a:solidFill>
                <a:srgbClr val="0F2C46"/>
              </a:solidFill>
              <a:latin typeface="Montserrat Medium" panose="00000600000000000000" pitchFamily="2" charset="-52"/>
            </a:endParaRPr>
          </a:p>
          <a:p>
            <a:pPr marL="285750" lvl="0" indent="-28575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Интеграция подразделений в общую функциональную модель</a:t>
            </a:r>
            <a:endParaRPr lang="en-US" sz="1400" dirty="0">
              <a:solidFill>
                <a:srgbClr val="0F2C46"/>
              </a:solidFill>
              <a:latin typeface="Montserrat Medium" panose="00000600000000000000" pitchFamily="2" charset="-52"/>
            </a:endParaRPr>
          </a:p>
          <a:p>
            <a:pPr marL="285750" lvl="0" indent="-28575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Снижение трудоемкости и сроков</a:t>
            </a:r>
            <a:endParaRPr lang="en-US" sz="1400" dirty="0">
              <a:solidFill>
                <a:srgbClr val="0F2C46"/>
              </a:solidFill>
              <a:latin typeface="Montserrat Medium" panose="00000600000000000000" pitchFamily="2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31" y="3439307"/>
            <a:ext cx="2291589" cy="240161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02" y="3455855"/>
            <a:ext cx="2275799" cy="238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77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73" r="31422" b="1"/>
          <a:stretch/>
        </p:blipFill>
        <p:spPr>
          <a:xfrm rot="5400000" flipH="1">
            <a:off x="7808301" y="488414"/>
            <a:ext cx="4873461" cy="39003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583BC6D-32C2-0B92-F59F-20789020C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434" y="1583186"/>
            <a:ext cx="9914048" cy="4893833"/>
          </a:xfrm>
          <a:prstGeom prst="rect">
            <a:avLst/>
          </a:prstGeom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F8F89A0F-82FA-56C1-2660-F1B1D727C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83401"/>
            <a:ext cx="4100363" cy="632859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Дерево модели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19"/>
          <a:stretch/>
        </p:blipFill>
        <p:spPr>
          <a:xfrm>
            <a:off x="750771" y="1203158"/>
            <a:ext cx="10770668" cy="56789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752DD84-8665-3421-E904-70191CD4A7A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974" y="283401"/>
            <a:ext cx="2398465" cy="53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8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03" y="1"/>
            <a:ext cx="1382858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57F98A-FCEE-9F9D-5CD8-43CE725A1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68" y="760396"/>
            <a:ext cx="5389500" cy="749969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0F2C46"/>
                </a:solidFill>
                <a:latin typeface="Montserrat Medium" panose="00000600000000000000" pitchFamily="2" charset="-52"/>
              </a:rPr>
              <a:t>Табличный редактор для финансов в 1С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70668" y="2068630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1600" b="1" dirty="0">
                <a:solidFill>
                  <a:srgbClr val="0F2C46"/>
                </a:solidFill>
                <a:latin typeface="Montserrat" panose="00000500000000000000" pitchFamily="2" charset="-52"/>
              </a:rPr>
              <a:t>Применяется для бюджетирования, консолидированной отчетности и интегрированного планирования:</a:t>
            </a:r>
            <a:endParaRPr lang="en-US" sz="1600" b="1" dirty="0">
              <a:solidFill>
                <a:srgbClr val="0F2C46"/>
              </a:solidFill>
              <a:latin typeface="Montserrat" panose="00000500000000000000" pitchFamily="2" charset="-52"/>
            </a:endParaRPr>
          </a:p>
          <a:p>
            <a:pPr lvl="0">
              <a:lnSpc>
                <a:spcPct val="150000"/>
              </a:lnSpc>
            </a:pPr>
            <a:endParaRPr lang="en-US" sz="1400" dirty="0">
              <a:solidFill>
                <a:srgbClr val="0F2C46"/>
              </a:solidFill>
              <a:latin typeface="Montserrat" panose="00000500000000000000" pitchFamily="2" charset="-52"/>
            </a:endParaRPr>
          </a:p>
          <a:p>
            <a:pPr marL="285750" lvl="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" panose="00000500000000000000" pitchFamily="2" charset="-52"/>
              </a:rPr>
              <a:t>Формы ввода данных</a:t>
            </a:r>
            <a:endParaRPr lang="en-US" sz="1400" dirty="0">
              <a:solidFill>
                <a:srgbClr val="0F2C46"/>
              </a:solidFill>
              <a:latin typeface="Montserrat" panose="00000500000000000000" pitchFamily="2" charset="-52"/>
            </a:endParaRPr>
          </a:p>
          <a:p>
            <a:pPr marL="285750" lvl="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" panose="00000500000000000000" pitchFamily="2" charset="-52"/>
              </a:rPr>
              <a:t>Настройка расчетов с помощью формул</a:t>
            </a:r>
            <a:endParaRPr lang="en-US" sz="1400" dirty="0">
              <a:solidFill>
                <a:srgbClr val="0F2C46"/>
              </a:solidFill>
              <a:latin typeface="Montserrat" panose="00000500000000000000" pitchFamily="2" charset="-52"/>
            </a:endParaRPr>
          </a:p>
          <a:p>
            <a:pPr marL="285750" lvl="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" panose="00000500000000000000" pitchFamily="2" charset="-52"/>
              </a:rPr>
              <a:t>Построение отчетов / графиков</a:t>
            </a:r>
            <a:endParaRPr lang="en-US" sz="1400" dirty="0">
              <a:solidFill>
                <a:srgbClr val="0F2C46"/>
              </a:solidFill>
              <a:latin typeface="Montserrat" panose="00000500000000000000" pitchFamily="2" charset="-52"/>
            </a:endParaRPr>
          </a:p>
          <a:p>
            <a:pPr marL="285750" lvl="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" panose="00000500000000000000" pitchFamily="2" charset="-52"/>
              </a:rPr>
              <a:t>Настройка моделей (набор связанных </a:t>
            </a:r>
            <a:r>
              <a:rPr lang="ru-RU" sz="1400" dirty="0" err="1">
                <a:solidFill>
                  <a:srgbClr val="0F2C46"/>
                </a:solidFill>
                <a:latin typeface="Montserrat" panose="00000500000000000000" pitchFamily="2" charset="-52"/>
              </a:rPr>
              <a:t>табул</a:t>
            </a:r>
            <a:r>
              <a:rPr lang="ru-RU" sz="1400" dirty="0">
                <a:solidFill>
                  <a:srgbClr val="0F2C46"/>
                </a:solidFill>
                <a:latin typeface="Montserrat" panose="00000500000000000000" pitchFamily="2" charset="-52"/>
              </a:rPr>
              <a:t>)</a:t>
            </a:r>
            <a:endParaRPr lang="en-US" sz="1400" dirty="0">
              <a:solidFill>
                <a:srgbClr val="0F2C46"/>
              </a:solidFill>
              <a:latin typeface="Montserrat" panose="00000500000000000000" pitchFamily="2" charset="-52"/>
            </a:endParaRPr>
          </a:p>
          <a:p>
            <a:pPr marL="285750" lvl="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" panose="00000500000000000000" pitchFamily="2" charset="-52"/>
              </a:rPr>
              <a:t>Прямое обращение к данным учетной базы</a:t>
            </a:r>
            <a:endParaRPr lang="en-US" sz="1400" dirty="0">
              <a:solidFill>
                <a:srgbClr val="0F2C46"/>
              </a:solidFill>
              <a:latin typeface="Montserrat" panose="00000500000000000000" pitchFamily="2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140" y="2083177"/>
            <a:ext cx="6312409" cy="41512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68" y="905027"/>
            <a:ext cx="3583170" cy="375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47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67CE103-1460-09F2-8470-A37986BD0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779" y="3734603"/>
            <a:ext cx="4332554" cy="30319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351508" y="4724887"/>
            <a:ext cx="2889149" cy="129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0F2C46"/>
                </a:solidFill>
                <a:latin typeface="Montserrat Medium" panose="00000600000000000000" pitchFamily="2" charset="-52"/>
              </a:rPr>
              <a:t>Расчет плана продаж на основе данных прошлых периодов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745" y="3312278"/>
            <a:ext cx="1934777" cy="202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01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5DC0D7B-993E-492F-6D61-600030376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779" y="4186991"/>
            <a:ext cx="4332554" cy="25506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351508" y="5177274"/>
            <a:ext cx="28891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0F2C46"/>
                </a:solidFill>
                <a:latin typeface="Montserrat Medium" panose="00000600000000000000" pitchFamily="2" charset="-52"/>
              </a:rPr>
              <a:t>Расчет бюджета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F2C46"/>
                </a:solidFill>
                <a:latin typeface="Montserrat Medium" panose="00000600000000000000" pitchFamily="2" charset="-52"/>
              </a:rPr>
              <a:t>производства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745" y="3764665"/>
            <a:ext cx="1934777" cy="202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62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239B36-405F-0567-589C-D45E16E7A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808" y="5372084"/>
            <a:ext cx="1934777" cy="202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698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E0B20C-A370-DA29-16AA-56538BDA9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968" y="3320716"/>
            <a:ext cx="4203032" cy="361909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502304" y="4378378"/>
            <a:ext cx="3346396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Сценарный анализ:</a:t>
            </a:r>
          </a:p>
          <a:p>
            <a:pPr>
              <a:lnSpc>
                <a:spcPct val="200000"/>
              </a:lnSpc>
            </a:pP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В таблице «Расчет вариантов» 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изменяя те или иные показатели пересчитывается рентабельность.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541" y="2965769"/>
            <a:ext cx="1934777" cy="202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3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068" t="281" r="60068" b="-4632"/>
          <a:stretch/>
        </p:blipFill>
        <p:spPr>
          <a:xfrm>
            <a:off x="-1559580" y="3863"/>
            <a:ext cx="13828582" cy="715638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57F98A-FCEE-9F9D-5CD8-43CE725A1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314" y="566279"/>
            <a:ext cx="5130795" cy="985009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0F2C46"/>
                </a:solidFill>
                <a:latin typeface="Montserrat" panose="00000500000000000000" pitchFamily="2" charset="-52"/>
              </a:rPr>
              <a:t>Уникальный механизм сбора данных в 1С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D94D7C49-DB64-58C0-648D-9D89BAC01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315" y="1619026"/>
            <a:ext cx="5337976" cy="3946452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900" b="1" dirty="0">
                <a:solidFill>
                  <a:srgbClr val="0F2C46"/>
                </a:solidFill>
                <a:latin typeface="Montserrat" panose="00000500000000000000" pitchFamily="2" charset="-52"/>
              </a:rPr>
              <a:t>Консолидатор – это приложение 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900" b="1" dirty="0">
                <a:solidFill>
                  <a:srgbClr val="0F2C46"/>
                </a:solidFill>
                <a:latin typeface="Montserrat" panose="00000500000000000000" pitchFamily="2" charset="-52"/>
              </a:rPr>
              <a:t>для финансовой консолидации, может интегрировать данные из внутренних 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900" b="1" dirty="0">
                <a:solidFill>
                  <a:srgbClr val="0F2C46"/>
                </a:solidFill>
                <a:latin typeface="Montserrat" panose="00000500000000000000" pitchFamily="2" charset="-52"/>
              </a:rPr>
              <a:t>и внешних источников:</a:t>
            </a:r>
          </a:p>
          <a:p>
            <a:pPr>
              <a:lnSpc>
                <a:spcPct val="210000"/>
              </a:lnSpc>
              <a:buFont typeface="Courier New" panose="02070309020205020404" pitchFamily="49" charset="0"/>
              <a:buChar char="o"/>
            </a:pPr>
            <a:r>
              <a:rPr lang="ru-RU" sz="1700" dirty="0">
                <a:solidFill>
                  <a:srgbClr val="0F2C46"/>
                </a:solidFill>
                <a:latin typeface="Montserrat" panose="00000500000000000000" pitchFamily="2" charset="-52"/>
              </a:rPr>
              <a:t>Сбор и конвертация данных по бюджетам</a:t>
            </a:r>
          </a:p>
          <a:p>
            <a:pPr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ru-RU" sz="1700" dirty="0">
                <a:solidFill>
                  <a:srgbClr val="0F2C46"/>
                </a:solidFill>
                <a:latin typeface="Montserrat" panose="00000500000000000000" pitchFamily="2" charset="-52"/>
              </a:rPr>
              <a:t>Загрузка данных из внешних баз</a:t>
            </a:r>
          </a:p>
          <a:p>
            <a:pPr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ru-RU" sz="1700" dirty="0">
                <a:solidFill>
                  <a:srgbClr val="0F2C46"/>
                </a:solidFill>
                <a:latin typeface="Montserrat" panose="00000500000000000000" pitchFamily="2" charset="-52"/>
              </a:rPr>
              <a:t>Составление консолидированной отчетности</a:t>
            </a:r>
          </a:p>
          <a:p>
            <a:pPr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ru-RU" sz="1700" dirty="0">
                <a:solidFill>
                  <a:srgbClr val="0F2C46"/>
                </a:solidFill>
                <a:latin typeface="Montserrat" panose="00000500000000000000" pitchFamily="2" charset="-52"/>
              </a:rPr>
              <a:t>Детализация данных до первичного документа</a:t>
            </a:r>
          </a:p>
          <a:p>
            <a:pPr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ru-RU" sz="1700" dirty="0">
                <a:solidFill>
                  <a:srgbClr val="0F2C46"/>
                </a:solidFill>
                <a:latin typeface="Montserrat" panose="00000500000000000000" pitchFamily="2" charset="-52"/>
              </a:rPr>
              <a:t>Решение задач управленческого учета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648" y="1713297"/>
            <a:ext cx="5696002" cy="49059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413" y="659385"/>
            <a:ext cx="2883340" cy="302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2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394" y="1115492"/>
            <a:ext cx="7426594" cy="53111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388A09C-E589-6098-8A64-59CDECF3FE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561" y="1851042"/>
            <a:ext cx="2332768" cy="233276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34" y="1336448"/>
            <a:ext cx="8708527" cy="38400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52DD84-8665-3421-E904-70191CD4A7A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78" y="402966"/>
            <a:ext cx="2398465" cy="533659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7D57F98A-FCEE-9F9D-5CD8-43CE725A1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78" y="5176487"/>
            <a:ext cx="5901171" cy="98500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Справочник «Внешние подключения» определяет учетные базы данных которых требуется использовать в таблицах модели</a:t>
            </a:r>
          </a:p>
        </p:txBody>
      </p:sp>
    </p:spTree>
    <p:extLst>
      <p:ext uri="{BB962C8B-B14F-4D97-AF65-F5344CB8AC3E}">
        <p14:creationId xmlns:p14="http://schemas.microsoft.com/office/powerpoint/2010/main" val="327651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96C6C7-9C91-14CF-6F51-48A4ECDBE1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88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968" y="3320716"/>
            <a:ext cx="4203032" cy="361909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502304" y="4378378"/>
            <a:ext cx="3346396" cy="1527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600" dirty="0" err="1">
                <a:solidFill>
                  <a:srgbClr val="0F2C46"/>
                </a:solidFill>
                <a:latin typeface="Montserrat" panose="00000500000000000000" pitchFamily="2" charset="-52"/>
              </a:rPr>
              <a:t>Гибкая</a:t>
            </a:r>
            <a:r>
              <a:rPr lang="en-US" sz="1600" dirty="0">
                <a:solidFill>
                  <a:srgbClr val="0F2C46"/>
                </a:solidFill>
                <a:latin typeface="Montserrat" panose="00000500000000000000" pitchFamily="2" charset="-52"/>
              </a:rPr>
              <a:t> </a:t>
            </a:r>
            <a:r>
              <a:rPr lang="en-US" sz="1600" dirty="0" err="1">
                <a:solidFill>
                  <a:srgbClr val="0F2C46"/>
                </a:solidFill>
                <a:latin typeface="Montserrat" panose="00000500000000000000" pitchFamily="2" charset="-52"/>
              </a:rPr>
              <a:t>настройка</a:t>
            </a:r>
            <a:r>
              <a:rPr lang="en-US" sz="1600" dirty="0">
                <a:solidFill>
                  <a:srgbClr val="0F2C46"/>
                </a:solidFill>
                <a:latin typeface="Montserrat" panose="00000500000000000000" pitchFamily="2" charset="-52"/>
              </a:rPr>
              <a:t> </a:t>
            </a:r>
            <a:r>
              <a:rPr lang="en-US" sz="1600" dirty="0" err="1">
                <a:solidFill>
                  <a:srgbClr val="0F2C46"/>
                </a:solidFill>
                <a:latin typeface="Montserrat" panose="00000500000000000000" pitchFamily="2" charset="-52"/>
              </a:rPr>
              <a:t>источников</a:t>
            </a:r>
            <a:r>
              <a:rPr lang="en-US" sz="1600" dirty="0">
                <a:solidFill>
                  <a:srgbClr val="0F2C46"/>
                </a:solidFill>
                <a:latin typeface="Montserrat" panose="00000500000000000000" pitchFamily="2" charset="-52"/>
              </a:rPr>
              <a:t> и </a:t>
            </a:r>
            <a:r>
              <a:rPr lang="en-US" sz="1600" dirty="0" err="1">
                <a:solidFill>
                  <a:srgbClr val="0F2C46"/>
                </a:solidFill>
                <a:latin typeface="Montserrat" panose="00000500000000000000" pitchFamily="2" charset="-52"/>
              </a:rPr>
              <a:t>правил</a:t>
            </a:r>
            <a:r>
              <a:rPr lang="en-US" sz="1600" dirty="0">
                <a:solidFill>
                  <a:srgbClr val="0F2C46"/>
                </a:solidFill>
                <a:latin typeface="Montserrat" panose="00000500000000000000" pitchFamily="2" charset="-52"/>
              </a:rPr>
              <a:t> </a:t>
            </a:r>
            <a:r>
              <a:rPr lang="en-US" sz="1600" dirty="0" err="1">
                <a:solidFill>
                  <a:srgbClr val="0F2C46"/>
                </a:solidFill>
                <a:latin typeface="Montserrat" panose="00000500000000000000" pitchFamily="2" charset="-52"/>
              </a:rPr>
              <a:t>позволяет</a:t>
            </a:r>
            <a:r>
              <a:rPr lang="en-US" sz="1600" dirty="0">
                <a:solidFill>
                  <a:srgbClr val="0F2C46"/>
                </a:solidFill>
                <a:latin typeface="Montserrat" panose="00000500000000000000" pitchFamily="2" charset="-52"/>
              </a:rPr>
              <a:t> </a:t>
            </a:r>
            <a:r>
              <a:rPr lang="en-US" sz="1600" dirty="0" err="1">
                <a:solidFill>
                  <a:srgbClr val="0F2C46"/>
                </a:solidFill>
                <a:latin typeface="Montserrat" panose="00000500000000000000" pitchFamily="2" charset="-52"/>
              </a:rPr>
              <a:t>обращаться</a:t>
            </a:r>
            <a:r>
              <a:rPr lang="en-US" sz="1600" dirty="0">
                <a:solidFill>
                  <a:srgbClr val="0F2C46"/>
                </a:solidFill>
                <a:latin typeface="Montserrat" panose="00000500000000000000" pitchFamily="2" charset="-52"/>
              </a:rPr>
              <a:t> </a:t>
            </a:r>
            <a:endParaRPr lang="ru-RU" sz="1600" dirty="0">
              <a:solidFill>
                <a:srgbClr val="0F2C46"/>
              </a:solidFill>
              <a:latin typeface="Montserrat" panose="00000500000000000000" pitchFamily="2" charset="-5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600" dirty="0">
                <a:solidFill>
                  <a:srgbClr val="0F2C46"/>
                </a:solidFill>
                <a:latin typeface="Montserrat" panose="00000500000000000000" pitchFamily="2" charset="-52"/>
              </a:rPr>
              <a:t>к </a:t>
            </a:r>
            <a:r>
              <a:rPr lang="en-US" sz="1600" dirty="0" err="1">
                <a:solidFill>
                  <a:srgbClr val="0F2C46"/>
                </a:solidFill>
                <a:latin typeface="Montserrat" panose="00000500000000000000" pitchFamily="2" charset="-52"/>
              </a:rPr>
              <a:t>любым</a:t>
            </a:r>
            <a:r>
              <a:rPr lang="en-US" sz="1600" dirty="0">
                <a:solidFill>
                  <a:srgbClr val="0F2C46"/>
                </a:solidFill>
                <a:latin typeface="Montserrat" panose="00000500000000000000" pitchFamily="2" charset="-52"/>
              </a:rPr>
              <a:t> </a:t>
            </a:r>
            <a:r>
              <a:rPr lang="en-US" sz="1600" dirty="0" err="1">
                <a:solidFill>
                  <a:srgbClr val="0F2C46"/>
                </a:solidFill>
                <a:latin typeface="Montserrat" panose="00000500000000000000" pitchFamily="2" charset="-52"/>
              </a:rPr>
              <a:t>данным</a:t>
            </a:r>
            <a:r>
              <a:rPr lang="en-US" sz="1600" dirty="0">
                <a:solidFill>
                  <a:srgbClr val="0F2C46"/>
                </a:solidFill>
                <a:latin typeface="Montserrat" panose="00000500000000000000" pitchFamily="2" charset="-52"/>
              </a:rPr>
              <a:t> </a:t>
            </a:r>
            <a:r>
              <a:rPr lang="en-US" sz="1600" dirty="0" err="1">
                <a:solidFill>
                  <a:srgbClr val="0F2C46"/>
                </a:solidFill>
                <a:latin typeface="Montserrat" panose="00000500000000000000" pitchFamily="2" charset="-52"/>
              </a:rPr>
              <a:t>учетных</a:t>
            </a:r>
            <a:r>
              <a:rPr lang="en-US" sz="1600" dirty="0">
                <a:solidFill>
                  <a:srgbClr val="0F2C46"/>
                </a:solidFill>
                <a:latin typeface="Montserrat" panose="00000500000000000000" pitchFamily="2" charset="-52"/>
              </a:rPr>
              <a:t> </a:t>
            </a:r>
            <a:r>
              <a:rPr lang="en-US" sz="1600" dirty="0" err="1">
                <a:solidFill>
                  <a:srgbClr val="0F2C46"/>
                </a:solidFill>
                <a:latin typeface="Montserrat" panose="00000500000000000000" pitchFamily="2" charset="-52"/>
              </a:rPr>
              <a:t>баз</a:t>
            </a:r>
            <a:endParaRPr lang="en-US" sz="1600" dirty="0">
              <a:solidFill>
                <a:srgbClr val="0F2C46"/>
              </a:solidFill>
              <a:latin typeface="Montserrat" panose="00000500000000000000" pitchFamily="2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220" y="2969433"/>
            <a:ext cx="1931282" cy="202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05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C46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Medium"/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Контакты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4" name="Google Shape;174;p8"/>
          <p:cNvSpPr txBox="1">
            <a:spLocks noGrp="1"/>
          </p:cNvSpPr>
          <p:nvPr>
            <p:ph type="body" idx="1"/>
          </p:nvPr>
        </p:nvSpPr>
        <p:spPr>
          <a:xfrm>
            <a:off x="475013" y="1825625"/>
            <a:ext cx="1119843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>
              <a:spcBef>
                <a:spcPts val="0"/>
              </a:spcBef>
              <a:buSzPts val="2800"/>
              <a:buNone/>
            </a:pPr>
            <a:r>
              <a:rPr lang="en" sz="4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support@finoffice.ru</a:t>
            </a:r>
          </a:p>
          <a:p>
            <a:pPr marL="228600" lvl="0" indent="-50800">
              <a:spcBef>
                <a:spcPts val="0"/>
              </a:spcBef>
              <a:buSzPts val="2800"/>
              <a:buNone/>
            </a:pPr>
            <a:endParaRPr lang="ru-RU" sz="4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50800">
              <a:spcBef>
                <a:spcPts val="0"/>
              </a:spcBef>
              <a:buSzPts val="2800"/>
              <a:buNone/>
            </a:pPr>
            <a:r>
              <a:rPr lang="ru-RU" sz="3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+7 499 444–24-50</a:t>
            </a:r>
          </a:p>
          <a:p>
            <a:pPr marL="228600" lvl="0" indent="-50800">
              <a:spcBef>
                <a:spcPts val="0"/>
              </a:spcBef>
              <a:buSzPts val="2800"/>
              <a:buNone/>
            </a:pPr>
            <a:r>
              <a:rPr lang="ru-RU" sz="3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(09:00–19:00 </a:t>
            </a:r>
            <a:r>
              <a:rPr lang="ru-RU" sz="36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мск</a:t>
            </a:r>
            <a:r>
              <a:rPr lang="ru-RU" sz="3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</a:p>
          <a:p>
            <a:pPr marL="228600" lvl="0" indent="-50800">
              <a:spcBef>
                <a:spcPts val="0"/>
              </a:spcBef>
              <a:buSzPts val="2800"/>
              <a:buNone/>
            </a:pPr>
            <a:endParaRPr lang="ru-RU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5" name="Google Shape;17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38603" y="735842"/>
            <a:ext cx="2628571" cy="584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16825</TotalTime>
  <Words>226</Words>
  <Application>Microsoft Office PowerPoint</Application>
  <PresentationFormat>Широкоэкранный</PresentationFormat>
  <Paragraphs>48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Montserrat</vt:lpstr>
      <vt:lpstr>Montserrat Light</vt:lpstr>
      <vt:lpstr>Montserrat Medium</vt:lpstr>
      <vt:lpstr>Montserrat SemiBold</vt:lpstr>
      <vt:lpstr>Office Theme</vt:lpstr>
      <vt:lpstr>1_Тема Office</vt:lpstr>
      <vt:lpstr>Бюджетирование</vt:lpstr>
      <vt:lpstr>Бюджетирование</vt:lpstr>
      <vt:lpstr>Какие задачи решает</vt:lpstr>
      <vt:lpstr>Дерево модели</vt:lpstr>
      <vt:lpstr>Табличный редактор для финансов в 1С</vt:lpstr>
      <vt:lpstr>Презентация PowerPoint</vt:lpstr>
      <vt:lpstr>Презентация PowerPoint</vt:lpstr>
      <vt:lpstr>Презентация PowerPoint</vt:lpstr>
      <vt:lpstr>Презентация PowerPoint</vt:lpstr>
      <vt:lpstr>Уникальный механизм сбора данных в 1С</vt:lpstr>
      <vt:lpstr>Справочник «Внешние подключения» определяет учетные базы данных которых требуется использовать в таблицах модели</vt:lpstr>
      <vt:lpstr>Презентация PowerPoint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ФинОфис модульный программный продукт</dc:title>
  <dc:creator>Сергей Тангатаров</dc:creator>
  <cp:lastModifiedBy>High Contrast</cp:lastModifiedBy>
  <cp:revision>89</cp:revision>
  <dcterms:created xsi:type="dcterms:W3CDTF">2022-06-15T06:17:07Z</dcterms:created>
  <dcterms:modified xsi:type="dcterms:W3CDTF">2024-04-01T15:47:11Z</dcterms:modified>
</cp:coreProperties>
</file>