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81" r:id="rId3"/>
    <p:sldId id="282" r:id="rId4"/>
    <p:sldId id="283" r:id="rId5"/>
    <p:sldId id="284" r:id="rId6"/>
    <p:sldId id="276" r:id="rId7"/>
    <p:sldId id="271" r:id="rId8"/>
    <p:sldId id="269" r:id="rId9"/>
    <p:sldId id="285" r:id="rId10"/>
    <p:sldId id="278" r:id="rId11"/>
    <p:sldId id="286" r:id="rId12"/>
    <p:sldId id="287" r:id="rId13"/>
    <p:sldId id="288" r:id="rId14"/>
    <p:sldId id="289" r:id="rId15"/>
    <p:sldId id="26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5FB"/>
    <a:srgbClr val="0086FF"/>
    <a:srgbClr val="E6E6E6"/>
    <a:srgbClr val="0F2C46"/>
    <a:srgbClr val="3B5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A23EE-A9E6-C643-A994-04AD2CAD7AF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F766E-2C1B-A149-B5BC-D1B6C0496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842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410D1-925E-9C93-6541-DC7EFEC45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B78854-4EC8-B2B3-54D0-D15879FFEF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F50FF-620C-223A-E465-7A1C073DC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9C50B-C80C-FD36-8B16-A79ADDB9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EE0D8E-9598-4E5F-0FF9-97C04207F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853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013F9-37CE-CAE5-B6A1-6043E84C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33C366-721A-D6DC-FD62-C63BD0437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37A165-E4D1-EB96-55D9-48275C5AD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740ACD-9466-A0E9-B62F-8F21C6B86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870F99-595C-C19B-A00F-4AEB4A95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346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9EE2B-D6FD-D1EF-DED6-EA234F10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E5C713-A615-61C0-5819-C8917A30B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EC06A0-9CCB-F713-3AF7-C00754141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2391C3-78F8-4AF5-6DA7-192D7E985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A102EB-6C74-8829-A608-FB069802A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14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34ED0-9042-3E59-B519-A1965F03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C9EA73-A28B-D9A4-3CF5-B8B2CE9B9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7590C0-749C-CBB2-5827-3E2AAC1798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58D16E-E2C0-ED8C-A414-6BD78388F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F2A615-FE25-A999-7DE4-94895A4C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BD7866-9AAC-32B9-C0E1-E724F770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14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E5DE0F-9E05-44B0-25F4-B9F5B01C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F10250-A9C2-5DA6-8B63-0C718A995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658B6F-506A-78F9-E3A1-EB5BD187C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27DA702-09D7-4970-6A6B-7BB902E381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CE4D68-BDDB-5B0B-754A-3C67EC56A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E23B34-46C5-7948-A484-D1D937FE3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81FC963-C0F4-EADE-1301-7B7291AA8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1AC6B7D-6D02-4414-F956-795D8C814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92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15C1D-2FDF-6A04-33E8-F818828B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403CD8A-4B06-EABB-AC4C-5C1D8B17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9C422-0330-FF12-70EB-0AAE4E66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1F078F-82D1-8167-A1E7-47DBE2F4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31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B1E4F5-A0F7-5E91-C875-FD21162CA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4A59CE-AFDC-B11C-24E8-34FDF4EA2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4B11BD-B1D1-D0BA-C3C5-D0999C5E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19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4D320A-8821-147F-1247-79F73F295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EF4DEE-8259-C8FA-3C96-6D5E9793B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9117D3-AAE9-5175-A1AE-12A2E13AC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F0D4C8-4D9C-D5E9-C630-F3AB72DDC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695CFA-8304-CA8B-22BA-07DCCD66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E2DA0A-B27B-C54C-087E-07ACFEC8C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09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21B4D1-0BBF-41B0-C8D0-85E1071D8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B0FF914-EA8D-C51A-BD7A-6C1E6CC7AE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497105D-F2B7-E4D9-82F4-02D4FF476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82CEDA-2A93-3DB8-0EC2-84E94A6C7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316A9C-8D9F-C372-CA9F-872E72207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643E32-FE41-5170-8D35-9CE9750BC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82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0BDA8-DCD3-A1F9-0D49-F71B4C300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B9FAB6-9BB7-915E-68AE-15A5C8AF0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394360-69E6-76CB-AE55-F5E49CF9E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FEED0C-46D6-0130-BF18-17C0B0286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B9ACC8-05A7-78F4-1296-CE9C5A8D3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43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40F5BA1-EB8C-E7C6-7CE8-3D2D07711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35B172-6CD6-FC34-127E-DE3E004E5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FEA2C8-4782-F415-A547-2F113B6E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718525-367D-6093-4E09-0D029FEC4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B92260-C94D-2497-3D48-A7B6820F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844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8386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227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0380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1841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934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86041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164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6033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0131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4535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6604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2E963A-A759-CBB0-6DE9-4C338582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94629E-79A7-8B52-C161-29680E367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4CCA03-7650-0501-C13F-FB9C8F017E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89ECE-B326-4814-B1CE-BAFB265590C1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A0EC1E-70C6-C537-11FA-8B365C013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21992B-7B13-3691-6B5C-0FBD0BA03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1D814-2249-471F-80D4-31C7D2470D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60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37349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0"/>
            <a:ext cx="60452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C9A87-F1C3-789E-F327-417F883CD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6071"/>
            <a:ext cx="4932985" cy="550111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Medium" panose="00000600000000000000" pitchFamily="2" charset="-52"/>
              </a:rPr>
              <a:t>Казначейство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FA59ED-341A-B8C0-A01B-8C1AF437F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2712"/>
            <a:ext cx="4766187" cy="282221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Казначейство —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это одна из основных задач автоматизации </a:t>
            </a:r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</a:rPr>
              <a:t>ФинОфис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Казначей и Процессы —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модули </a:t>
            </a:r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</a:rPr>
              <a:t>ФинОфис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предназначенные для автоматизации Казначейства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52DD84-8665-3421-E904-70191CD4A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208" y="886071"/>
            <a:ext cx="3998865" cy="8897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72" y="3612919"/>
            <a:ext cx="3532118" cy="36922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231" y="2470803"/>
            <a:ext cx="3532118" cy="36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3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C9A87-F1C3-789E-F327-417F883CD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313" y="3311034"/>
            <a:ext cx="3245792" cy="49017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F2C46"/>
                </a:solidFill>
                <a:latin typeface="Montserrat SemiBold" panose="00000700000000000000" pitchFamily="2" charset="-52"/>
              </a:rPr>
              <a:t>Казначейство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52DD84-8665-3421-E904-70191CD4A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3" y="750770"/>
            <a:ext cx="2898397" cy="6448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679" y="-1"/>
            <a:ext cx="8379321" cy="741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91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493" y="567152"/>
            <a:ext cx="6829351" cy="57449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8C100-EB54-BC12-3F7A-AAD26CE64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332" y="3439610"/>
            <a:ext cx="3913320" cy="1199534"/>
          </a:xfrm>
        </p:spPr>
        <p:txBody>
          <a:bodyPr anchor="ctr">
            <a:normAutofit/>
          </a:bodyPr>
          <a:lstStyle/>
          <a:p>
            <a:r>
              <a:rPr lang="ru-RU" sz="3600" b="0" i="0" u="none" strike="noStrike" dirty="0">
                <a:solidFill>
                  <a:srgbClr val="FFFFFF"/>
                </a:solidFill>
                <a:effectLst/>
                <a:latin typeface="Montserrat Medium" panose="00000600000000000000" pitchFamily="2" charset="-52"/>
              </a:rPr>
              <a:t>Какие задачи решает</a:t>
            </a:r>
            <a:endParaRPr lang="ru-RU" sz="3600" dirty="0">
              <a:solidFill>
                <a:srgbClr val="FFFFFF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5E7D6B2-C19B-70D0-2CAF-D3F1B08501EB}"/>
              </a:ext>
            </a:extLst>
          </p:cNvPr>
          <p:cNvSpPr txBox="1">
            <a:spLocks/>
          </p:cNvSpPr>
          <p:nvPr/>
        </p:nvSpPr>
        <p:spPr>
          <a:xfrm>
            <a:off x="837376" y="2187799"/>
            <a:ext cx="2525257" cy="1251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Montserrat Light" panose="00000400000000000000" pitchFamily="2" charset="-52"/>
              </a:rPr>
              <a:t>Автоматизация казначейства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57" y="732176"/>
            <a:ext cx="2628571" cy="5841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47" y="4099664"/>
            <a:ext cx="1543320" cy="16035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48" y="4099664"/>
            <a:ext cx="1385224" cy="160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30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03" y="1"/>
            <a:ext cx="1382858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7F98A-FCEE-9F9D-5CD8-43CE725A1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68" y="760396"/>
            <a:ext cx="4666571" cy="749969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0F2C46"/>
                </a:solidFill>
                <a:latin typeface="Montserrat Medium" panose="00000600000000000000" pitchFamily="2" charset="-52"/>
              </a:rPr>
              <a:t>Казначей</a:t>
            </a:r>
            <a:br>
              <a:rPr lang="en-US" sz="3600" dirty="0">
                <a:solidFill>
                  <a:srgbClr val="0F2C46"/>
                </a:solidFill>
                <a:latin typeface="Montserrat Medium" panose="00000600000000000000" pitchFamily="2" charset="-52"/>
              </a:rPr>
            </a:br>
            <a:r>
              <a:rPr lang="ru-RU" sz="3600" dirty="0">
                <a:solidFill>
                  <a:srgbClr val="0F2C46"/>
                </a:solidFill>
                <a:latin typeface="Montserrat Medium" panose="00000600000000000000" pitchFamily="2" charset="-52"/>
              </a:rPr>
              <a:t>(модуль </a:t>
            </a:r>
            <a:r>
              <a:rPr lang="ru-RU" sz="3600" dirty="0" err="1">
                <a:solidFill>
                  <a:srgbClr val="0F2C46"/>
                </a:solidFill>
                <a:latin typeface="Montserrat Medium" panose="00000600000000000000" pitchFamily="2" charset="-52"/>
              </a:rPr>
              <a:t>ФинОфис</a:t>
            </a:r>
            <a:r>
              <a:rPr lang="ru-RU" sz="3600" dirty="0">
                <a:solidFill>
                  <a:srgbClr val="0F2C46"/>
                </a:solidFill>
                <a:latin typeface="Montserrat Medium" panose="00000600000000000000" pitchFamily="2" charset="-52"/>
              </a:rPr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0668" y="1832655"/>
            <a:ext cx="4784558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600" b="1" dirty="0">
                <a:solidFill>
                  <a:srgbClr val="0F2C46"/>
                </a:solidFill>
                <a:latin typeface="Montserrat" panose="00000500000000000000" pitchFamily="2" charset="-52"/>
              </a:rPr>
              <a:t>Применяется для автоматизации интегрированного и централизованного казначейства:</a:t>
            </a:r>
            <a:endParaRPr lang="en-US" sz="1600" b="1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lvl="0">
              <a:lnSpc>
                <a:spcPct val="150000"/>
              </a:lnSpc>
            </a:pPr>
            <a:endParaRPr lang="en-US" sz="14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F2C46"/>
                </a:solidFill>
                <a:latin typeface="Montserrat" panose="00000500000000000000" pitchFamily="2" charset="-52"/>
              </a:rPr>
              <a:t>Внедрение казначейства дает экономию от эффективного использования ДС (сокращение транзакционных издержек, снижение неоправданных затрат ДС, как следствие – снижение объемов заемных средств и длительности использования этих средств и т.п.).</a:t>
            </a: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ru-RU" sz="11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F2C46"/>
                </a:solidFill>
                <a:latin typeface="Montserrat" panose="00000500000000000000" pitchFamily="2" charset="-52"/>
              </a:rPr>
              <a:t>Инструменты казначейства и планирования взаимосвязаны, внедрение одного элемента не даст такого эффекта, как внедрение полного комплекса бюджетного управления, но при этом возможно поэтапное внедрение этих систем с их последующей «связкой».</a:t>
            </a:r>
            <a:endParaRPr lang="en-US" sz="1100" dirty="0">
              <a:solidFill>
                <a:srgbClr val="0F2C46"/>
              </a:solidFill>
              <a:latin typeface="Montserrat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94" y="1314490"/>
            <a:ext cx="6670745" cy="5237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37" y="603080"/>
            <a:ext cx="3542654" cy="370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0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5E81C2-AED0-4259-B95F-8FC58B4A2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51" y="748024"/>
            <a:ext cx="11078943" cy="6173114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F8F89A0F-82FA-56C1-2660-F1B1D727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6" y="68698"/>
            <a:ext cx="5112773" cy="63285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Medium" panose="00000600000000000000" pitchFamily="2" charset="-52"/>
              </a:rPr>
              <a:t>Платежный календарь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219" y="3834581"/>
            <a:ext cx="4958114" cy="293197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729921" y="4800561"/>
            <a:ext cx="39114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Платежный календарь автоматически считает прогнозные остатки денежных средств и позволяет переносить оплату на другие дни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285" y="3389063"/>
            <a:ext cx="1937409" cy="20252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359" y="188405"/>
            <a:ext cx="1729035" cy="38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6D3F44-22DA-4348-91B6-4A7674078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774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735" y="3708321"/>
            <a:ext cx="4958114" cy="293197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582437" y="4674301"/>
            <a:ext cx="39114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«Рабочее место по заявкам» позволяет вводить заявки по ЦФО и показывает в какой стадии согласования и оплат находятся заявки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801" y="3262803"/>
            <a:ext cx="1937409" cy="202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01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290" y="1"/>
            <a:ext cx="13828582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996512-538B-D39F-27C5-F1BD9F213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115" y="1333219"/>
            <a:ext cx="8450137" cy="5334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54" y="4404852"/>
            <a:ext cx="4958114" cy="226236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20756" y="5317700"/>
            <a:ext cx="3911473" cy="702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Заявки на платеж создают платежные документы во всех учетных базах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59" y="3887963"/>
            <a:ext cx="1937409" cy="2025223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F8F89A0F-82FA-56C1-2660-F1B1D727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111" y="383178"/>
            <a:ext cx="3274141" cy="632859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Montserrat Medium" panose="00000600000000000000" pitchFamily="2" charset="-52"/>
              </a:rPr>
              <a:t>Заявка на платеж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59" y="462110"/>
            <a:ext cx="2137480" cy="47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62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418FC9-5CAF-E661-B0F7-5E52AE640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933" y="1407882"/>
            <a:ext cx="10006812" cy="41613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54" y="3854246"/>
            <a:ext cx="4958114" cy="281297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20756" y="4769636"/>
            <a:ext cx="3911473" cy="1348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С помощью реестра можно создать платежные документы по всем заявкам на платеж во всех учетных базах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59" y="3465176"/>
            <a:ext cx="1937409" cy="2025223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F8F89A0F-82FA-56C1-2660-F1B1D727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111" y="383178"/>
            <a:ext cx="3274141" cy="632859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Montserrat Medium" panose="00000600000000000000" pitchFamily="2" charset="-52"/>
              </a:rPr>
              <a:t>Реестр платежей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59" y="462110"/>
            <a:ext cx="2137480" cy="47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46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4B27D4-052D-4145-C947-3D2D69466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18" y="1474839"/>
            <a:ext cx="11144473" cy="54814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33" y="4004390"/>
            <a:ext cx="4958114" cy="25450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96435" y="4919780"/>
            <a:ext cx="3911473" cy="1025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Модуль содержит основные отчеты ОДДС, набор отчетов может быть дополнен с помощью модуля </a:t>
            </a:r>
            <a:r>
              <a:rPr lang="ru-RU" sz="1400" dirty="0" err="1">
                <a:solidFill>
                  <a:srgbClr val="0F2C46"/>
                </a:solidFill>
                <a:latin typeface="Montserrat Medium" panose="00000600000000000000" pitchFamily="2" charset="-52"/>
              </a:rPr>
              <a:t>Табула</a:t>
            </a:r>
            <a:endParaRPr lang="ru-RU" sz="1400" dirty="0">
              <a:solidFill>
                <a:srgbClr val="0F2C46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38" y="3615320"/>
            <a:ext cx="1937409" cy="2025223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F8F89A0F-82FA-56C1-2660-F1B1D727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111" y="383178"/>
            <a:ext cx="3274141" cy="632859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Montserrat Medium" panose="00000600000000000000" pitchFamily="2" charset="-52"/>
              </a:rPr>
              <a:t>Отчет ОДДС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59" y="462110"/>
            <a:ext cx="2137480" cy="47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83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71" y="1"/>
            <a:ext cx="1382858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7F98A-FCEE-9F9D-5CD8-43CE725A1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68" y="760396"/>
            <a:ext cx="4666571" cy="749969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0F2C46"/>
                </a:solidFill>
                <a:latin typeface="Montserrat Medium" panose="00000600000000000000" pitchFamily="2" charset="-52"/>
              </a:rPr>
              <a:t>Процессы</a:t>
            </a:r>
            <a:br>
              <a:rPr lang="en-US" sz="3600" dirty="0">
                <a:solidFill>
                  <a:srgbClr val="0F2C46"/>
                </a:solidFill>
                <a:latin typeface="Montserrat Medium" panose="00000600000000000000" pitchFamily="2" charset="-52"/>
              </a:rPr>
            </a:br>
            <a:r>
              <a:rPr lang="ru-RU" sz="3600" dirty="0">
                <a:solidFill>
                  <a:srgbClr val="0F2C46"/>
                </a:solidFill>
                <a:latin typeface="Montserrat Medium" panose="00000600000000000000" pitchFamily="2" charset="-52"/>
              </a:rPr>
              <a:t>(модуль </a:t>
            </a:r>
            <a:r>
              <a:rPr lang="ru-RU" sz="3600" dirty="0" err="1">
                <a:solidFill>
                  <a:srgbClr val="0F2C46"/>
                </a:solidFill>
                <a:latin typeface="Montserrat Medium" panose="00000600000000000000" pitchFamily="2" charset="-52"/>
              </a:rPr>
              <a:t>ФинОфис</a:t>
            </a:r>
            <a:r>
              <a:rPr lang="ru-RU" sz="3600" dirty="0">
                <a:solidFill>
                  <a:srgbClr val="0F2C46"/>
                </a:solidFill>
                <a:latin typeface="Montserrat Medium" panose="00000600000000000000" pitchFamily="2" charset="-52"/>
              </a:rPr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0668" y="1947620"/>
            <a:ext cx="47845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600" b="1" dirty="0">
                <a:solidFill>
                  <a:srgbClr val="0F2C46"/>
                </a:solidFill>
                <a:latin typeface="Montserrat" panose="00000500000000000000" pitchFamily="2" charset="-52"/>
              </a:rPr>
              <a:t>Модуль «Процессы» расширяет функционал </a:t>
            </a:r>
            <a:r>
              <a:rPr lang="ru-RU" sz="1600" b="1" dirty="0" err="1">
                <a:solidFill>
                  <a:srgbClr val="0F2C46"/>
                </a:solidFill>
                <a:latin typeface="Montserrat" panose="00000500000000000000" pitchFamily="2" charset="-52"/>
              </a:rPr>
              <a:t>ФинОфис</a:t>
            </a:r>
            <a:r>
              <a:rPr lang="ru-RU" sz="1600" b="1" dirty="0">
                <a:solidFill>
                  <a:srgbClr val="0F2C46"/>
                </a:solidFill>
                <a:latin typeface="Montserrat" panose="00000500000000000000" pitchFamily="2" charset="-52"/>
              </a:rPr>
              <a:t>:</a:t>
            </a:r>
          </a:p>
          <a:p>
            <a:pPr lvl="0">
              <a:lnSpc>
                <a:spcPct val="150000"/>
              </a:lnSpc>
            </a:pPr>
            <a:endParaRPr lang="en-US" sz="1400" dirty="0">
              <a:solidFill>
                <a:srgbClr val="0F2C46"/>
              </a:solidFill>
              <a:latin typeface="Montserrat" panose="00000500000000000000" pitchFamily="2" charset="-52"/>
            </a:endParaRP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Позволяет настраивать сложные маршруты согласования</a:t>
            </a: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Выстраивать бизнес-процессы управления НСИ с созданием объектов в подчиненных базах по итогу согласования</a:t>
            </a:r>
          </a:p>
          <a:p>
            <a:pPr marL="285750" lvl="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F2C46"/>
                </a:solidFill>
                <a:latin typeface="Montserrat" panose="00000500000000000000" pitchFamily="2" charset="-52"/>
              </a:rPr>
              <a:t>Создание поручений на любом этапе согласования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12" y="1690701"/>
            <a:ext cx="6096946" cy="48543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662" y="760396"/>
            <a:ext cx="3532118" cy="36922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565" y="732176"/>
            <a:ext cx="2103115" cy="46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2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08" y="2647539"/>
            <a:ext cx="4958114" cy="25450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337210" y="3562929"/>
            <a:ext cx="3911473" cy="1025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Гибкая настройка маршрутов согласования позволяет настраивать процессы различной сложности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72" y="893715"/>
            <a:ext cx="2913906" cy="6475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DF5280-4838-B199-0517-50D60BCF0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683" y="678432"/>
            <a:ext cx="5493743" cy="61795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9" y="2199475"/>
            <a:ext cx="2015523" cy="210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35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59" y="1"/>
            <a:ext cx="13828582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983330-5D7B-30F2-D7C1-CC00F52C2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918" y="1061884"/>
            <a:ext cx="8199082" cy="58846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14" y="2883514"/>
            <a:ext cx="4958114" cy="25450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87816" y="3798904"/>
            <a:ext cx="3911473" cy="1025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На любом этапе согласования можно создать поручение любому пользователю учетной базы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18" y="837852"/>
            <a:ext cx="2016287" cy="4480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25" y="2435450"/>
            <a:ext cx="2015523" cy="210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07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621" y="3758583"/>
            <a:ext cx="4958114" cy="25450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87323" y="4673973"/>
            <a:ext cx="3911473" cy="1025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0F2C46"/>
                </a:solidFill>
                <a:latin typeface="Montserrat Medium" panose="00000600000000000000" pitchFamily="2" charset="-52"/>
              </a:rPr>
              <a:t>Ход согласования наглядно показывает состояние текущего процесса согласования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01" y="393759"/>
            <a:ext cx="2161783" cy="4803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13" y="3310519"/>
            <a:ext cx="2015523" cy="210687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790" y="2553193"/>
            <a:ext cx="4951583" cy="47374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621" y="1212307"/>
            <a:ext cx="8761886" cy="216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86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C46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Medium"/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Контакты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4" name="Google Shape;174;p8"/>
          <p:cNvSpPr txBox="1">
            <a:spLocks noGrp="1"/>
          </p:cNvSpPr>
          <p:nvPr>
            <p:ph type="body" idx="1"/>
          </p:nvPr>
        </p:nvSpPr>
        <p:spPr>
          <a:xfrm>
            <a:off x="475013" y="1825625"/>
            <a:ext cx="111984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>
              <a:spcBef>
                <a:spcPts val="0"/>
              </a:spcBef>
              <a:buSzPts val="2800"/>
              <a:buNone/>
            </a:pPr>
            <a:r>
              <a:rPr lang="en" sz="4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support@finoffice.ru</a:t>
            </a: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endParaRPr lang="ru-RU" sz="4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Москва: +7 4</a:t>
            </a:r>
            <a:r>
              <a:rPr lang="en-US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99</a:t>
            </a: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444</a:t>
            </a: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–</a:t>
            </a:r>
            <a:r>
              <a:rPr lang="en-US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-US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lang="ru-RU" sz="36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(09:00–19:00 </a:t>
            </a:r>
            <a:r>
              <a:rPr lang="ru-RU" sz="36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мск</a:t>
            </a:r>
            <a:r>
              <a:rPr lang="ru-RU" sz="3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endParaRPr lang="ru-RU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8603" y="735842"/>
            <a:ext cx="2628571" cy="584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17859</TotalTime>
  <Words>283</Words>
  <Application>Microsoft Office PowerPoint</Application>
  <PresentationFormat>Широкоэкранный</PresentationFormat>
  <Paragraphs>38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Montserrat</vt:lpstr>
      <vt:lpstr>Montserrat Light</vt:lpstr>
      <vt:lpstr>Montserrat Medium</vt:lpstr>
      <vt:lpstr>Montserrat SemiBold</vt:lpstr>
      <vt:lpstr>Тема Office</vt:lpstr>
      <vt:lpstr>1_Тема Office</vt:lpstr>
      <vt:lpstr>Казначейство</vt:lpstr>
      <vt:lpstr>Казначейство</vt:lpstr>
      <vt:lpstr>Какие задачи решает</vt:lpstr>
      <vt:lpstr>Казначей (модуль ФинОфис)</vt:lpstr>
      <vt:lpstr>Платежный календарь</vt:lpstr>
      <vt:lpstr>Презентация PowerPoint</vt:lpstr>
      <vt:lpstr>Заявка на платеж</vt:lpstr>
      <vt:lpstr>Реестр платежей</vt:lpstr>
      <vt:lpstr>Отчет ОДДС</vt:lpstr>
      <vt:lpstr>Процессы (модуль ФинОфис)</vt:lpstr>
      <vt:lpstr>Презентация PowerPoint</vt:lpstr>
      <vt:lpstr>Презентация PowerPoint</vt:lpstr>
      <vt:lpstr>Презентация PowerPoint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ФинОфис модульный программный продукт</dc:title>
  <dc:creator>Сергей Тангатаров</dc:creator>
  <cp:lastModifiedBy>High Contrast</cp:lastModifiedBy>
  <cp:revision>112</cp:revision>
  <dcterms:created xsi:type="dcterms:W3CDTF">2022-06-15T06:17:07Z</dcterms:created>
  <dcterms:modified xsi:type="dcterms:W3CDTF">2024-04-01T15:48:58Z</dcterms:modified>
</cp:coreProperties>
</file>